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Barlow Condensed" pitchFamily="2" charset="77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Titillium Web" pitchFamily="2" charset="77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0"/>
    <p:restoredTop sz="94675"/>
  </p:normalViewPr>
  <p:slideViewPr>
    <p:cSldViewPr snapToGrid="0">
      <p:cViewPr varScale="1">
        <p:scale>
          <a:sx n="170" d="100"/>
          <a:sy n="170" d="100"/>
        </p:scale>
        <p:origin x="8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22867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928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cf795c59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3cf795c59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024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cf795c598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cf795c598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847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cf795c59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cf795c59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719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cf795c59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3cf795c59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745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cfa5e42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3cfa5e42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555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cfa5e42f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3cfa5e42f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764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cf795c59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3cf795c59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798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cf795c59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3cf795c59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580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cf795c598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3cf795c598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818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cf795c59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3cf795c59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10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1e13d81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1e13d81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544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cf795c598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3cf795c598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206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cf795c59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3cf795c59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682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cf795c59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3cf795c59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231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3cf795c598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3cf795c598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17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cf795c59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3cf795c59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272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cf795c598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3cf795c598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090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3cf795c59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3cf795c59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368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3cf795c598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3cf795c598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167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cf795c59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3cf795c59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166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3cf795c598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3cf795c598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87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cf795c5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cf795c5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967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3cf795c59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3cf795c59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043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3cf795c598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3cf795c598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25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6872512a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6872512a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607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3cf795c59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3cf795c59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7455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3cf795c59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3cf795c598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6431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cf795c598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3cf795c598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9558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3cf795c59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3cf795c59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26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cfa5e42f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cfa5e42f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86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cfa5e42f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cfa5e42f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658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cfa5e42f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cfa5e42f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941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cfa5e42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cfa5e42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154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cf795c598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cf795c598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94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cf795c59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cf795c59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98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8239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8000" b="1" dirty="0">
                <a:latin typeface="Barlow Condensed"/>
                <a:ea typeface="Barlow Condensed"/>
                <a:cs typeface="Barlow Condensed"/>
                <a:sym typeface="Barlow Condensed"/>
              </a:rPr>
              <a:t>TEKNOLOGIA </a:t>
            </a:r>
            <a:endParaRPr sz="8000" b="1" dirty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6200" dirty="0"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620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499650" y="3392074"/>
            <a:ext cx="2144700" cy="134809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677400" y="3569975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463500" y="1056650"/>
            <a:ext cx="5756700" cy="474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Paperak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aldagai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afektiboa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du,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esperientzia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pertsonalarekin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memoria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emozionalarekin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konektatzen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duelako</a:t>
            </a: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Kontrol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sentsazioa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azpimarratzea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ezabatzea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ertza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tolestea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Keinu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horiek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“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edukiaz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jabetzen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laguntzen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Lorpen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sentsazioa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apuntez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betetako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koadernoa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aurrera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doala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ikusteak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bilakaera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sentsazio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argiagoa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ematen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 barra digital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batek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baino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Errutina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erritua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liburu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irekitzeak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agenda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erabiltzeak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aldagai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lasaitzailea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erritua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dirudi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horrek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kontzentrazioa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ongizatea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463500" y="681475"/>
            <a:ext cx="5310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Paperarekin lan egitearen abantailak</a:t>
            </a:r>
            <a:endParaRPr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70850" y="1637096"/>
            <a:ext cx="2232001" cy="284484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/>
        </p:nvSpPr>
        <p:spPr>
          <a:xfrm>
            <a:off x="463500" y="1180900"/>
            <a:ext cx="5756700" cy="3178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Ikaskuntza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esanguratsua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multisentsoriala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beti</a:t>
            </a:r>
            <a:r>
              <a:rPr lang="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Jakin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-mina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estimulatzen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Sormena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it-IT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Koordinazioa</a:t>
            </a:r>
            <a:r>
              <a:rPr lang="it-IT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it-IT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motrizitate fina </a:t>
            </a:r>
            <a:r>
              <a:rPr lang="it-IT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garatzen</a:t>
            </a:r>
            <a:r>
              <a:rPr lang="it-IT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</a:t>
            </a:r>
            <a:r>
              <a:rPr lang="it-IT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lang="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463500" y="703861"/>
            <a:ext cx="6651675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Manipulazio bidezko ikaskuntzaren abantailak</a:t>
            </a:r>
            <a:endParaRPr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275" y="2106025"/>
            <a:ext cx="2619000" cy="261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3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IKASTETEXEKO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title="14048051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1825825"/>
            <a:ext cx="5624699" cy="340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499450" y="1388575"/>
            <a:ext cx="5713800" cy="198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Ikaskuntza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pertsonalizatzea</a:t>
            </a:r>
            <a:r>
              <a:rPr lang="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Ikasgelako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aniztasunari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arreta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hobea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ematea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Berehalako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feedbacka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bilakaera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datuak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denbora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errealean</a:t>
            </a:r>
            <a:r>
              <a:rPr lang="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Elkarlanerako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inguruneak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Konpetentzia digitala.</a:t>
            </a:r>
            <a:endParaRPr sz="1600"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463500" y="681475"/>
            <a:ext cx="5960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Tresna digitalen abantailak</a:t>
            </a:r>
            <a:endParaRPr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4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5" title="139689006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399" y="2898150"/>
            <a:ext cx="4521677" cy="200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/>
          <p:nvPr/>
        </p:nvSpPr>
        <p:spPr>
          <a:xfrm>
            <a:off x="1345725" y="3472525"/>
            <a:ext cx="3000000" cy="1434749"/>
          </a:xfrm>
          <a:prstGeom prst="wedgeRoundRectCallout">
            <a:avLst>
              <a:gd name="adj1" fmla="val 60929"/>
              <a:gd name="adj2" fmla="val 17787"/>
              <a:gd name="adj3" fmla="val 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321500" y="1114000"/>
            <a:ext cx="4777200" cy="275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Nazioarteko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hainbat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ikerketak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(PISA, ICILS)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frogatu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gehiegi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orientaziorik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gabe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erabiltzeak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dituela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emaitza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akademikoak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hobetzen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Aldiz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erabilera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neurritsua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planifikatua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pedagogikoa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egiteak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inpaktu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oso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positiboa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izan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dezake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284100" y="672850"/>
            <a:ext cx="5593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Zer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diote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ikerketek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  <a:endParaRPr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5451650" y="1551325"/>
            <a:ext cx="3489600" cy="1038300"/>
          </a:xfrm>
          <a:prstGeom prst="wedgeRoundRectCallout">
            <a:avLst>
              <a:gd name="adj1" fmla="val 8558"/>
              <a:gd name="adj2" fmla="val 89052"/>
              <a:gd name="adj3" fmla="val 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5580525" y="1559117"/>
            <a:ext cx="3249600" cy="1030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sv-S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Pantailak ez dira kaltegarriak izatez, </a:t>
            </a:r>
            <a:r>
              <a:rPr lang="sv-SE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erabilera motaren, maiztasunaren eta helburuaren</a:t>
            </a:r>
            <a:r>
              <a:rPr lang="sv-S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araberakoa da hori.</a:t>
            </a:r>
            <a:endParaRPr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1585850" y="3401875"/>
            <a:ext cx="2683800" cy="127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Ondo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diseinatutako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ingurune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hibridoetan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ikasleek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konpromiso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handiagoa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hartzen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autonomia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hobetzen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</a:t>
            </a:r>
            <a:r>
              <a:rPr lang="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6" name="Google Shape;176;p2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/>
        </p:nvSpPr>
        <p:spPr>
          <a:xfrm>
            <a:off x="321500" y="1190200"/>
            <a:ext cx="4777200" cy="17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Harvard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Unibertsitatearen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Project Zero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txostenak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aztertu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nola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diseinatu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daitezkeen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ikasleen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autonomia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gogoeta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atzeraelikadura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sustatzeko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ikaskuntza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sakon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iraunkorrerako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elementu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garrantzitsuak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baitira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7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4912525" y="3220400"/>
            <a:ext cx="3932400" cy="1456375"/>
          </a:xfrm>
          <a:prstGeom prst="wedgeRoundRectCallout">
            <a:avLst>
              <a:gd name="adj1" fmla="val -52390"/>
              <a:gd name="adj2" fmla="val -108114"/>
              <a:gd name="adj3" fmla="val 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5042650" y="3305725"/>
            <a:ext cx="36867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digitalek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tresna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berriak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eskaini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ditzakete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hurrengo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mailako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ikaskuntza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ahalbidetzeko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adimena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esperientzia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egokitzailea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ezagutzaren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transferentzia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sustatuz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87" name="Google Shape;187;p2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" name="Google Shape;172;p25">
            <a:extLst>
              <a:ext uri="{FF2B5EF4-FFF2-40B4-BE49-F238E27FC236}">
                <a16:creationId xmlns:a16="http://schemas.microsoft.com/office/drawing/2014/main" id="{A4DAA895-5200-D448-9F15-1149904CA55B}"/>
              </a:ext>
            </a:extLst>
          </p:cNvPr>
          <p:cNvSpPr txBox="1"/>
          <p:nvPr/>
        </p:nvSpPr>
        <p:spPr>
          <a:xfrm>
            <a:off x="284100" y="672850"/>
            <a:ext cx="5593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Zer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diote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ikerketek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  <a:endParaRPr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/>
        </p:nvSpPr>
        <p:spPr>
          <a:xfrm>
            <a:off x="321500" y="1190200"/>
            <a:ext cx="4777200" cy="219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500"/>
              <a:buFont typeface="Titillium Web"/>
              <a:buChar char="●"/>
            </a:pP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ELGAren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</a:t>
            </a:r>
            <a:r>
              <a:rPr lang="es-ES" sz="1500" i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Managing</a:t>
            </a:r>
            <a:r>
              <a:rPr lang="es-ES" sz="1500" i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i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Screen</a:t>
            </a:r>
            <a:r>
              <a:rPr lang="es-ES" sz="1500" i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Time: </a:t>
            </a:r>
            <a:r>
              <a:rPr lang="es-ES" sz="1500" i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</a:t>
            </a:r>
            <a:r>
              <a:rPr lang="es-ES" sz="1500" i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</a:t>
            </a:r>
            <a:r>
              <a:rPr lang="es-ES" sz="1500" i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Protect</a:t>
            </a:r>
            <a:r>
              <a:rPr lang="es-ES" sz="1500" i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</a:t>
            </a:r>
            <a:r>
              <a:rPr lang="es-ES" sz="1500" i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Equip</a:t>
            </a:r>
            <a:r>
              <a:rPr lang="es-ES" sz="1500" i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i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Students</a:t>
            </a:r>
            <a:r>
              <a:rPr lang="es-ES" sz="1500" i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i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Against</a:t>
            </a:r>
            <a:r>
              <a:rPr lang="es-ES" sz="1500" i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i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Distraction</a:t>
            </a:r>
            <a:r>
              <a:rPr lang="es-ES" sz="1500" i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– OECD, 2024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txostenak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dio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hezkuntzan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gailu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digitalak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modu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neurritsuan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erabiliz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gero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errendimendu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akademikoa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hobetu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daitekeela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batez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ere,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irakurketaren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ulermena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arazoak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ebazteko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gaitasuna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4943950" y="3206025"/>
            <a:ext cx="3932400" cy="1654800"/>
          </a:xfrm>
          <a:prstGeom prst="wedgeRoundRectCallout">
            <a:avLst>
              <a:gd name="adj1" fmla="val -72425"/>
              <a:gd name="adj2" fmla="val -57179"/>
              <a:gd name="adj3" fmla="val 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5174925" y="3182775"/>
            <a:ext cx="3625200" cy="15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Ikaskuntza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jardueretan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gailu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digitalak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modu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neurritsuan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erabiltzen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dituzten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ikasleek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emaitza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akademiko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hobeak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lortzen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dituzte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eskolaren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parte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izatearen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sentsazio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handiagoa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izaten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i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8" name="Google Shape;198;p2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 txBox="1"/>
          <p:nvPr/>
        </p:nvSpPr>
        <p:spPr>
          <a:xfrm>
            <a:off x="7089825" y="3217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" name="Google Shape;172;p25">
            <a:extLst>
              <a:ext uri="{FF2B5EF4-FFF2-40B4-BE49-F238E27FC236}">
                <a16:creationId xmlns:a16="http://schemas.microsoft.com/office/drawing/2014/main" id="{B9E80824-C9D1-4244-9A1A-C39F1215C55C}"/>
              </a:ext>
            </a:extLst>
          </p:cNvPr>
          <p:cNvSpPr txBox="1"/>
          <p:nvPr/>
        </p:nvSpPr>
        <p:spPr>
          <a:xfrm>
            <a:off x="284100" y="672850"/>
            <a:ext cx="5593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Zer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diote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ikerketek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  <a:endParaRPr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/>
        </p:nvSpPr>
        <p:spPr>
          <a:xfrm>
            <a:off x="405875" y="1780850"/>
            <a:ext cx="3853500" cy="37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Pantaila aktiboak</a:t>
            </a:r>
            <a:endParaRPr sz="2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Teknologiaren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erabilera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sortzailea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parte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hartzailea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da,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helburu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batekin</a:t>
            </a:r>
            <a:r>
              <a:rPr lang="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sz="16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Ikasleek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sortu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ikertu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ebatzi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lankidetzan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jarduten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/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Adibideak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aurkezpen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sortzea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podcast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grabatzea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robot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programatzea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infografia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diseinatzea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logika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jolasak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aplikazio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interaktibo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erabiltzea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errepasatzeko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284100" y="672850"/>
            <a:ext cx="6489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Pantaila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guztiak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dira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berdinak</a:t>
            </a:r>
            <a:r>
              <a:rPr lang="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07" name="Google Shape;207;p28" descr="3D Right and Wrong Button in Round Shape. (proporcionado por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725" y="1180900"/>
            <a:ext cx="1921352" cy="10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4807077" y="1780850"/>
            <a:ext cx="41193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Pantaila pasiboak</a:t>
            </a:r>
            <a:endParaRPr sz="2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55600">
              <a:buClr>
                <a:schemeClr val="dk1"/>
              </a:buClr>
              <a:buSzPts val="2000"/>
              <a:buFont typeface="Titillium Web"/>
              <a:buChar char="❏"/>
            </a:pPr>
            <a:r>
              <a:rPr lang="es-ES" sz="1500" b="1" dirty="0" err="1">
                <a:solidFill>
                  <a:schemeClr val="dk1"/>
                </a:solidFill>
              </a:rPr>
              <a:t>Erabilera</a:t>
            </a:r>
            <a:r>
              <a:rPr lang="es-ES" sz="1500" b="1" dirty="0">
                <a:solidFill>
                  <a:schemeClr val="dk1"/>
                </a:solidFill>
              </a:rPr>
              <a:t> </a:t>
            </a:r>
            <a:r>
              <a:rPr lang="es-ES" sz="1500" b="1" dirty="0" err="1">
                <a:solidFill>
                  <a:schemeClr val="dk1"/>
                </a:solidFill>
              </a:rPr>
              <a:t>kontsumista</a:t>
            </a:r>
            <a:r>
              <a:rPr lang="es-ES" sz="1500" b="1" dirty="0">
                <a:solidFill>
                  <a:schemeClr val="dk1"/>
                </a:solidFill>
              </a:rPr>
              <a:t> </a:t>
            </a:r>
            <a:r>
              <a:rPr lang="es-ES" sz="1500" b="1" dirty="0" err="1">
                <a:solidFill>
                  <a:schemeClr val="dk1"/>
                </a:solidFill>
              </a:rPr>
              <a:t>edo</a:t>
            </a:r>
            <a:r>
              <a:rPr lang="es-ES" sz="1500" b="1" dirty="0">
                <a:solidFill>
                  <a:schemeClr val="dk1"/>
                </a:solidFill>
              </a:rPr>
              <a:t> </a:t>
            </a:r>
            <a:r>
              <a:rPr lang="es-ES" sz="1500" b="1" dirty="0" err="1">
                <a:solidFill>
                  <a:schemeClr val="dk1"/>
                </a:solidFill>
              </a:rPr>
              <a:t>automatikoa</a:t>
            </a:r>
            <a:r>
              <a:rPr lang="es-ES" sz="1500" b="1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egiten</a:t>
            </a:r>
            <a:r>
              <a:rPr lang="es-ES" sz="1500" dirty="0">
                <a:solidFill>
                  <a:schemeClr val="dk1"/>
                </a:solidFill>
              </a:rPr>
              <a:t> da, </a:t>
            </a:r>
            <a:r>
              <a:rPr lang="es-ES" sz="1500" dirty="0" err="1">
                <a:solidFill>
                  <a:schemeClr val="dk1"/>
                </a:solidFill>
              </a:rPr>
              <a:t>interakzio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errealik</a:t>
            </a:r>
            <a:r>
              <a:rPr lang="es-ES" sz="1500" dirty="0">
                <a:solidFill>
                  <a:schemeClr val="dk1"/>
                </a:solidFill>
              </a:rPr>
              <a:t> eta </a:t>
            </a:r>
            <a:r>
              <a:rPr lang="es-ES" sz="1500" dirty="0" err="1">
                <a:solidFill>
                  <a:schemeClr val="dk1"/>
                </a:solidFill>
              </a:rPr>
              <a:t>helburu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pedagogiko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argirik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gabe</a:t>
            </a:r>
            <a:r>
              <a:rPr lang="es-ES" sz="1500" dirty="0">
                <a:solidFill>
                  <a:schemeClr val="dk1"/>
                </a:solidFill>
              </a:rPr>
              <a:t>. 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55600">
              <a:buClr>
                <a:schemeClr val="dk1"/>
              </a:buClr>
              <a:buSzPts val="2000"/>
              <a:buFont typeface="Titillium Web"/>
              <a:buChar char="❏"/>
            </a:pPr>
            <a:r>
              <a:rPr lang="es-ES" sz="1500" dirty="0" err="1">
                <a:solidFill>
                  <a:schemeClr val="dk1"/>
                </a:solidFill>
              </a:rPr>
              <a:t>Ikasleek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b="1" dirty="0" err="1">
                <a:solidFill>
                  <a:schemeClr val="dk1"/>
                </a:solidFill>
              </a:rPr>
              <a:t>eraldatu</a:t>
            </a:r>
            <a:r>
              <a:rPr lang="es-ES" sz="1500" b="1" dirty="0">
                <a:solidFill>
                  <a:schemeClr val="dk1"/>
                </a:solidFill>
              </a:rPr>
              <a:t> </a:t>
            </a:r>
            <a:r>
              <a:rPr lang="es-ES" sz="1500" b="1" dirty="0" err="1">
                <a:solidFill>
                  <a:schemeClr val="dk1"/>
                </a:solidFill>
              </a:rPr>
              <a:t>gabe</a:t>
            </a:r>
            <a:r>
              <a:rPr lang="es-ES" sz="1500" b="1" dirty="0">
                <a:solidFill>
                  <a:schemeClr val="dk1"/>
                </a:solidFill>
              </a:rPr>
              <a:t> </a:t>
            </a:r>
            <a:r>
              <a:rPr lang="es-ES" sz="1500" b="1" dirty="0" err="1">
                <a:solidFill>
                  <a:schemeClr val="dk1"/>
                </a:solidFill>
              </a:rPr>
              <a:t>jasotzen</a:t>
            </a:r>
            <a:r>
              <a:rPr lang="es-ES" sz="1500" b="1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dute</a:t>
            </a:r>
            <a:r>
              <a:rPr lang="es-ES" sz="1500" dirty="0">
                <a:solidFill>
                  <a:schemeClr val="dk1"/>
                </a:solidFill>
              </a:rPr>
              <a:t>.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  <a:p>
            <a:pPr lvl="0"/>
            <a:r>
              <a:rPr lang="es-ES" sz="1500" b="1" dirty="0" err="1">
                <a:solidFill>
                  <a:schemeClr val="dk1"/>
                </a:solidFill>
              </a:rPr>
              <a:t>Adibideak</a:t>
            </a:r>
            <a:r>
              <a:rPr lang="es-ES" sz="1500" b="1" dirty="0">
                <a:solidFill>
                  <a:schemeClr val="dk1"/>
                </a:solidFill>
              </a:rPr>
              <a:t>: </a:t>
            </a:r>
            <a:r>
              <a:rPr lang="es-ES" sz="1500" dirty="0" err="1">
                <a:solidFill>
                  <a:schemeClr val="dk1"/>
                </a:solidFill>
              </a:rPr>
              <a:t>YouTubeko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bideoak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etengabe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ikustea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inolako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gidarik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gabe</a:t>
            </a:r>
            <a:r>
              <a:rPr lang="es-ES" sz="1500" dirty="0">
                <a:solidFill>
                  <a:schemeClr val="dk1"/>
                </a:solidFill>
              </a:rPr>
              <a:t>, </a:t>
            </a:r>
            <a:r>
              <a:rPr lang="es-ES" sz="1500" dirty="0" err="1">
                <a:solidFill>
                  <a:schemeClr val="dk1"/>
                </a:solidFill>
              </a:rPr>
              <a:t>Interneten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helbururik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gabe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nabigatzea</a:t>
            </a:r>
            <a:r>
              <a:rPr lang="es-ES" sz="1500" dirty="0">
                <a:solidFill>
                  <a:schemeClr val="dk1"/>
                </a:solidFill>
              </a:rPr>
              <a:t>, </a:t>
            </a:r>
            <a:r>
              <a:rPr lang="es-ES" sz="1500" dirty="0" err="1">
                <a:solidFill>
                  <a:schemeClr val="dk1"/>
                </a:solidFill>
              </a:rPr>
              <a:t>gogoetarik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ia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eskatzen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ez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duten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zeregin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errepikakorrak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egitea</a:t>
            </a:r>
            <a:r>
              <a:rPr lang="es-ES" sz="1500" dirty="0">
                <a:solidFill>
                  <a:schemeClr val="dk1"/>
                </a:solidFill>
              </a:rPr>
              <a:t> (</a:t>
            </a:r>
            <a:r>
              <a:rPr lang="es-ES" sz="1500" dirty="0" err="1">
                <a:solidFill>
                  <a:schemeClr val="dk1"/>
                </a:solidFill>
              </a:rPr>
              <a:t>adibidez</a:t>
            </a:r>
            <a:r>
              <a:rPr lang="es-ES" sz="1500" dirty="0">
                <a:solidFill>
                  <a:schemeClr val="dk1"/>
                </a:solidFill>
              </a:rPr>
              <a:t>, </a:t>
            </a:r>
            <a:r>
              <a:rPr lang="es-ES" sz="1500" dirty="0" err="1">
                <a:solidFill>
                  <a:schemeClr val="dk1"/>
                </a:solidFill>
              </a:rPr>
              <a:t>pentsatu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gabe</a:t>
            </a:r>
            <a:r>
              <a:rPr lang="es-ES" sz="1500" dirty="0">
                <a:solidFill>
                  <a:schemeClr val="dk1"/>
                </a:solidFill>
              </a:rPr>
              <a:t> </a:t>
            </a:r>
            <a:r>
              <a:rPr lang="es-ES" sz="1500" dirty="0" err="1">
                <a:solidFill>
                  <a:schemeClr val="dk1"/>
                </a:solidFill>
              </a:rPr>
              <a:t>klikatzea</a:t>
            </a:r>
            <a:r>
              <a:rPr lang="es-ES" sz="1500" dirty="0">
                <a:solidFill>
                  <a:schemeClr val="dk1"/>
                </a:solidFill>
              </a:rPr>
              <a:t>).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209" name="Google Shape;209;p2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8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/>
          <p:nvPr/>
        </p:nvSpPr>
        <p:spPr>
          <a:xfrm>
            <a:off x="6467475" y="1447800"/>
            <a:ext cx="2259900" cy="1155200"/>
          </a:xfrm>
          <a:prstGeom prst="wedgeRoundRectCallout">
            <a:avLst>
              <a:gd name="adj1" fmla="val 1384"/>
              <a:gd name="adj2" fmla="val 97284"/>
              <a:gd name="adj3" fmla="val 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Haurrentzako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teknologiarik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seguruena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ikastetxean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dago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378025" y="1621388"/>
            <a:ext cx="5464800" cy="233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Titillium Web"/>
              <a:buChar char="❏"/>
            </a:pP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Eskola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ingurune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gailuak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u="sng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800" b="1" u="sng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u="sng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dira</a:t>
            </a:r>
            <a:r>
              <a:rPr lang="es-ES" sz="1800" b="1" u="sng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erabilera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pasiboko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pantailen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modukoak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Titillium Web"/>
              <a:buChar char="❏"/>
            </a:pP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Ikasteko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diseinatuta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konfiguratuta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dauden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tresnak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entretenitzeko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sz="18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276650" y="762550"/>
            <a:ext cx="5255700" cy="1172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Ikuspegi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hibridoak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pantaila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aktiboak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lehenesten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beti</a:t>
            </a:r>
            <a:endParaRPr sz="25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" name="Google Shape;219;p2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7064475" y="238898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9"/>
          <p:cNvSpPr txBox="1"/>
          <p:nvPr/>
        </p:nvSpPr>
        <p:spPr>
          <a:xfrm>
            <a:off x="7115175" y="305800"/>
            <a:ext cx="17892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22" name="Google Shape;222;p29" title="131171483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025" y="3257850"/>
            <a:ext cx="3878374" cy="165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/>
          <p:nvPr/>
        </p:nvSpPr>
        <p:spPr>
          <a:xfrm>
            <a:off x="5895975" y="1725225"/>
            <a:ext cx="2399700" cy="922800"/>
          </a:xfrm>
          <a:prstGeom prst="wedgeRoundRectCallout">
            <a:avLst>
              <a:gd name="adj1" fmla="val 2650"/>
              <a:gd name="adj2" fmla="val 102426"/>
              <a:gd name="adj3" fmla="val 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Ikastetxean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teknologiak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hezi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babestu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lagundu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egiten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</a:t>
            </a:r>
            <a:r>
              <a:rPr lang="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13850" y="922588"/>
            <a:ext cx="5464800" cy="374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Edukiaren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iragazkiak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webgune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desegokiak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distrakzioak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blokeatzen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dituzte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Erabilera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denboraren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kontrola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aplikazioak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beharrezkoa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den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horretara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soilik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sartu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daiteke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sv-SE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Irakaslearen jarraipena: </a:t>
            </a:r>
            <a:r>
              <a:rPr lang="sv-SE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irakasleak ikasle bakoitzaren bilakaera eta egiten ari dena ikus dezake.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Sare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sozialik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txat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pribaturik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gabe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erabilera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txarrak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distrakzioak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ekiditen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276650" y="710225"/>
            <a:ext cx="5928600" cy="113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-ES" sz="2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Hezkuntzako</a:t>
            </a:r>
            <a:r>
              <a:rPr lang="es-ES" sz="2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gailuak</a:t>
            </a:r>
            <a:r>
              <a:rPr lang="es-ES" sz="2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kudeatuta</a:t>
            </a:r>
            <a:r>
              <a:rPr lang="es-ES" sz="2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daude</a:t>
            </a:r>
            <a:r>
              <a:rPr lang="es-ES" sz="2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2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seguruak</a:t>
            </a:r>
            <a:r>
              <a:rPr lang="es-ES" sz="2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dira</a:t>
            </a:r>
            <a:endParaRPr sz="31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0" name="Google Shape;230;p3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1" name="Google Shape;231;p30"/>
          <p:cNvSpPr/>
          <p:nvPr/>
        </p:nvSpPr>
        <p:spPr>
          <a:xfrm>
            <a:off x="7064475" y="238899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0"/>
          <p:cNvSpPr txBox="1"/>
          <p:nvPr/>
        </p:nvSpPr>
        <p:spPr>
          <a:xfrm>
            <a:off x="7089825" y="344225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33" name="Google Shape;233;p30" title="131171483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500" y="3343613"/>
            <a:ext cx="3491762" cy="1536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/>
          <p:nvPr/>
        </p:nvSpPr>
        <p:spPr>
          <a:xfrm>
            <a:off x="5424450" y="1585925"/>
            <a:ext cx="2896200" cy="1088400"/>
          </a:xfrm>
          <a:prstGeom prst="wedgeRoundRectCallout">
            <a:avLst>
              <a:gd name="adj1" fmla="val 3026"/>
              <a:gd name="adj2" fmla="val 101197"/>
              <a:gd name="adj3" fmla="val 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299075" y="625100"/>
            <a:ext cx="5928600" cy="71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Nola ezartzen da eredu hibridoa? </a:t>
            </a:r>
            <a:endParaRPr sz="31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40" name="Google Shape;240;p31"/>
          <p:cNvPicPr preferRelativeResize="0"/>
          <p:nvPr/>
        </p:nvPicPr>
        <p:blipFill rotWithShape="1">
          <a:blip r:embed="rId3"/>
          <a:srcRect t="10262" b="8519"/>
          <a:stretch/>
        </p:blipFill>
        <p:spPr>
          <a:xfrm>
            <a:off x="360035" y="1585925"/>
            <a:ext cx="2622499" cy="307252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 txBox="1"/>
          <p:nvPr/>
        </p:nvSpPr>
        <p:spPr>
          <a:xfrm>
            <a:off x="5693575" y="1673650"/>
            <a:ext cx="23580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ES" dirty="0" err="1">
                <a:solidFill>
                  <a:schemeClr val="lt1"/>
                </a:solidFill>
              </a:rPr>
              <a:t>Teknologiarekin</a:t>
            </a:r>
            <a:r>
              <a:rPr lang="es-ES" dirty="0">
                <a:solidFill>
                  <a:schemeClr val="lt1"/>
                </a:solidFill>
              </a:rPr>
              <a:t> </a:t>
            </a:r>
            <a:r>
              <a:rPr lang="es-ES" dirty="0" err="1">
                <a:solidFill>
                  <a:schemeClr val="lt1"/>
                </a:solidFill>
              </a:rPr>
              <a:t>heztea</a:t>
            </a:r>
            <a:r>
              <a:rPr lang="es-ES" dirty="0">
                <a:solidFill>
                  <a:schemeClr val="lt1"/>
                </a:solidFill>
              </a:rPr>
              <a:t> </a:t>
            </a:r>
            <a:r>
              <a:rPr lang="es-ES" u="sng" dirty="0" err="1">
                <a:solidFill>
                  <a:schemeClr val="lt1"/>
                </a:solidFill>
              </a:rPr>
              <a:t>ez</a:t>
            </a:r>
            <a:r>
              <a:rPr lang="es-ES" u="sng" dirty="0">
                <a:solidFill>
                  <a:schemeClr val="lt1"/>
                </a:solidFill>
              </a:rPr>
              <a:t> da</a:t>
            </a:r>
            <a:r>
              <a:rPr lang="es-ES" dirty="0">
                <a:solidFill>
                  <a:schemeClr val="lt1"/>
                </a:solidFill>
              </a:rPr>
              <a:t> </a:t>
            </a:r>
            <a:r>
              <a:rPr lang="es-ES" dirty="0" err="1">
                <a:solidFill>
                  <a:schemeClr val="lt1"/>
                </a:solidFill>
              </a:rPr>
              <a:t>gailu</a:t>
            </a:r>
            <a:r>
              <a:rPr lang="es-ES" dirty="0">
                <a:solidFill>
                  <a:schemeClr val="lt1"/>
                </a:solidFill>
              </a:rPr>
              <a:t> </a:t>
            </a:r>
            <a:r>
              <a:rPr lang="es-ES" dirty="0" err="1">
                <a:solidFill>
                  <a:schemeClr val="lt1"/>
                </a:solidFill>
              </a:rPr>
              <a:t>bat</a:t>
            </a:r>
            <a:r>
              <a:rPr lang="es-ES" dirty="0">
                <a:solidFill>
                  <a:schemeClr val="lt1"/>
                </a:solidFill>
              </a:rPr>
              <a:t> </a:t>
            </a:r>
            <a:r>
              <a:rPr lang="es-ES" dirty="0" err="1">
                <a:solidFill>
                  <a:schemeClr val="lt1"/>
                </a:solidFill>
              </a:rPr>
              <a:t>piztea</a:t>
            </a:r>
            <a:r>
              <a:rPr lang="es-ES" dirty="0">
                <a:solidFill>
                  <a:schemeClr val="lt1"/>
                </a:solidFill>
              </a:rPr>
              <a:t>, </a:t>
            </a:r>
            <a:r>
              <a:rPr lang="es-ES" dirty="0" err="1">
                <a:solidFill>
                  <a:schemeClr val="lt1"/>
                </a:solidFill>
              </a:rPr>
              <a:t>helburu</a:t>
            </a:r>
            <a:r>
              <a:rPr lang="es-ES" dirty="0">
                <a:solidFill>
                  <a:schemeClr val="lt1"/>
                </a:solidFill>
              </a:rPr>
              <a:t> </a:t>
            </a:r>
            <a:r>
              <a:rPr lang="es-ES" dirty="0" err="1">
                <a:solidFill>
                  <a:schemeClr val="lt1"/>
                </a:solidFill>
              </a:rPr>
              <a:t>bat</a:t>
            </a:r>
            <a:r>
              <a:rPr lang="es-ES" dirty="0">
                <a:solidFill>
                  <a:schemeClr val="lt1"/>
                </a:solidFill>
              </a:rPr>
              <a:t> </a:t>
            </a:r>
            <a:r>
              <a:rPr lang="es-ES" dirty="0" err="1">
                <a:solidFill>
                  <a:schemeClr val="lt1"/>
                </a:solidFill>
              </a:rPr>
              <a:t>aktibatzea</a:t>
            </a:r>
            <a:r>
              <a:rPr lang="es-ES" dirty="0">
                <a:solidFill>
                  <a:schemeClr val="lt1"/>
                </a:solidFill>
              </a:rPr>
              <a:t> </a:t>
            </a:r>
            <a:r>
              <a:rPr lang="es-ES" dirty="0" err="1">
                <a:solidFill>
                  <a:schemeClr val="lt1"/>
                </a:solidFill>
              </a:rPr>
              <a:t>baizik</a:t>
            </a:r>
            <a:r>
              <a:rPr lang="es" dirty="0">
                <a:solidFill>
                  <a:schemeClr val="lt1"/>
                </a:solidFill>
              </a:rPr>
              <a:t>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42" name="Google Shape;242;p3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7064475" y="238898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1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45" name="Google Shape;245;p31" title="117024006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975" y="2871375"/>
            <a:ext cx="2836777" cy="198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7064475" y="238900"/>
            <a:ext cx="1839900" cy="11484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</a:t>
            </a: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24750" y="1037800"/>
            <a:ext cx="6316800" cy="415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1. Zergatik </a:t>
            </a:r>
            <a:r>
              <a:rPr lang="es" sz="23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kezkatzen</a:t>
            </a:r>
            <a:r>
              <a:rPr lang="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gaitu teknologiak?</a:t>
            </a:r>
            <a:endParaRPr sz="23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2. </a:t>
            </a:r>
            <a:r>
              <a:rPr lang="es-ES" sz="23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Zer</a:t>
            </a:r>
            <a:r>
              <a:rPr lang="es-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 </a:t>
            </a:r>
            <a:r>
              <a:rPr lang="es-ES" sz="23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hezkuntza</a:t>
            </a:r>
            <a:r>
              <a:rPr lang="es-ES" sz="23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3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</a:t>
            </a:r>
            <a:r>
              <a:rPr lang="es-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3. </a:t>
            </a:r>
            <a:r>
              <a:rPr lang="es-ES" sz="23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Ikuspegi</a:t>
            </a:r>
            <a:r>
              <a:rPr lang="es-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3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hibridoak</a:t>
            </a:r>
            <a:r>
              <a:rPr lang="es-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3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ikasleentzat</a:t>
            </a:r>
            <a:r>
              <a:rPr lang="es-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3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dituen</a:t>
            </a:r>
            <a:r>
              <a:rPr lang="es-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3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abantailak</a:t>
            </a:r>
            <a:endParaRPr sz="23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4. </a:t>
            </a:r>
            <a:r>
              <a:rPr lang="es" sz="23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Nola egiten dugu lan </a:t>
            </a:r>
            <a:r>
              <a:rPr lang="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eredu hibridoekin?</a:t>
            </a:r>
            <a:endParaRPr sz="23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5. </a:t>
            </a:r>
            <a:r>
              <a:rPr lang="es" sz="23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Gure konpromisoa </a:t>
            </a:r>
            <a:r>
              <a:rPr lang="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teknologiarekiko</a:t>
            </a:r>
            <a:endParaRPr sz="23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6. </a:t>
            </a:r>
            <a:r>
              <a:rPr lang="es-ES" sz="23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Familientzako</a:t>
            </a:r>
            <a:r>
              <a:rPr lang="es-ES" sz="23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3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gomendioak</a:t>
            </a:r>
            <a:endParaRPr sz="23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3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7. Galderak</a:t>
            </a:r>
            <a:endParaRPr sz="23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725" y="1803225"/>
            <a:ext cx="4114324" cy="23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 txBox="1"/>
          <p:nvPr/>
        </p:nvSpPr>
        <p:spPr>
          <a:xfrm>
            <a:off x="509700" y="1622300"/>
            <a:ext cx="55935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Eredu</a:t>
            </a:r>
            <a:r>
              <a:rPr lang="es-ES" sz="50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50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hibridoen</a:t>
            </a:r>
            <a:r>
              <a:rPr lang="es-ES" sz="50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5 </a:t>
            </a:r>
            <a:r>
              <a:rPr lang="es-ES" sz="50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abantaila</a:t>
            </a:r>
            <a:endParaRPr sz="500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2" name="Google Shape;252;p32"/>
          <p:cNvSpPr txBox="1"/>
          <p:nvPr/>
        </p:nvSpPr>
        <p:spPr>
          <a:xfrm>
            <a:off x="509700" y="1394775"/>
            <a:ext cx="53679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7064475" y="238898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2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</a:t>
            </a: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/>
        </p:nvSpPr>
        <p:spPr>
          <a:xfrm>
            <a:off x="3431525" y="1422475"/>
            <a:ext cx="5285400" cy="364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Ikaskuntzen</a:t>
            </a:r>
            <a:r>
              <a:rPr lang="es-ES" sz="2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aniztasunari</a:t>
            </a:r>
            <a:r>
              <a:rPr lang="es-ES" sz="2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erreparatzen</a:t>
            </a:r>
            <a:r>
              <a:rPr lang="es-ES" sz="2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dio</a:t>
            </a:r>
            <a:endParaRPr sz="28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Ikasle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bakoitza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bakarra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bere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erritmoa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bere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ikasteko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estiloa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bere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interesak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bere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behar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espezifikoak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Ikasgela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tradizionalean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erronka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handia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hori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irakasleentzat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lang="es"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Ikuspegi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aukera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asko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zabaltzen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ikasle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bakoitzak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ondoen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egokitzen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zaion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moduan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eskura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dezan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ezagutza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hori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1" name="Google Shape;261;p33"/>
          <p:cNvSpPr/>
          <p:nvPr/>
        </p:nvSpPr>
        <p:spPr>
          <a:xfrm>
            <a:off x="168800" y="1716825"/>
            <a:ext cx="2911200" cy="1463100"/>
          </a:xfrm>
          <a:prstGeom prst="wedgeRoundRectCallout">
            <a:avLst>
              <a:gd name="adj1" fmla="val 62138"/>
              <a:gd name="adj2" fmla="val -4401"/>
              <a:gd name="adj3" fmla="val 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Eredu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hibridoak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eskatzen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denek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modu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berean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ikasteko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ondo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ikasteko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modu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asko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eskaintzen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2" name="Google Shape;262;p33"/>
          <p:cNvSpPr/>
          <p:nvPr/>
        </p:nvSpPr>
        <p:spPr>
          <a:xfrm>
            <a:off x="1181225" y="1259400"/>
            <a:ext cx="785100" cy="54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sz="25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3" name="Google Shape;263;p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7064475" y="238900"/>
            <a:ext cx="1839900" cy="109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3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/>
          <p:nvPr/>
        </p:nvSpPr>
        <p:spPr>
          <a:xfrm>
            <a:off x="492075" y="299275"/>
            <a:ext cx="7326300" cy="54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400"/>
              </a:spcBef>
            </a:pP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Nola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laguntzen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digu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eredu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hibridoak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  <a:endParaRPr sz="25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600"/>
              <a:buFont typeface="Titillium Web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Ikuspegi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multikanala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multisentsoriala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eduki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hainbat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formatutan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aurkeztu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daiteke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(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bideoa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audioa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testua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jolasa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...).</a:t>
            </a: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Erritmo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pertsonalizatua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bakoitzak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bere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erritmo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propioa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du.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Ulertu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dutena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errepasatu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dezakete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edukia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menderatzen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badute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gehiago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sakondu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Behar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espezifikoetarako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laguntza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Dislexiarako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AGNHrako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(TDAH),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ikusteko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zailtasunetarako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entzuteko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zailtasunetarako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egokitutako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baliabideak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daude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ulermena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errazteko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Ikasitakoa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adierazteko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hainbat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modu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guztiek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gauza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behar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ikasitakoa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erakusteko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;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batek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bideo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graba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dezake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beste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batek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kartel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besteak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testu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idatzi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Horrek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autoestimua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eskola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porrota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murrizten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1" name="Google Shape;271;p3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7089825" y="285750"/>
            <a:ext cx="1839900" cy="8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4"/>
          <p:cNvSpPr txBox="1"/>
          <p:nvPr/>
        </p:nvSpPr>
        <p:spPr>
          <a:xfrm>
            <a:off x="7140525" y="2246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/>
          <p:nvPr/>
        </p:nvSpPr>
        <p:spPr>
          <a:xfrm>
            <a:off x="3431525" y="1422475"/>
            <a:ext cx="5285400" cy="326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Moti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bazioa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ikaskuntzarekiko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konexioa</a:t>
            </a:r>
            <a:endParaRPr sz="25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2385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500"/>
              <a:buFont typeface="Titillium Web"/>
              <a:buChar char="❏"/>
            </a:pP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Egungo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hezkuntzaren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erronka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handietako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ikasleak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motibatuta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mantentzea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gaur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egungo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munduan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guztia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baitago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haien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arreta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erakartzeko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lehian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23850">
              <a:lnSpc>
                <a:spcPct val="115000"/>
              </a:lnSpc>
              <a:buClr>
                <a:schemeClr val="dk1"/>
              </a:buClr>
              <a:buSzPts val="1500"/>
              <a:buFont typeface="Titillium Web"/>
              <a:buChar char="❏"/>
            </a:pP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Eredu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hibridoak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soluzio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naturala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eskaintzen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du: tresna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tradizionalak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tresna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digitalak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uztartzen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ikaskuntza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esperientzia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erakargarriak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aktiboak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esanguratsuak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sortzeko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9" name="Google Shape;279;p35"/>
          <p:cNvSpPr/>
          <p:nvPr/>
        </p:nvSpPr>
        <p:spPr>
          <a:xfrm>
            <a:off x="168800" y="1716825"/>
            <a:ext cx="2903700" cy="1536900"/>
          </a:xfrm>
          <a:prstGeom prst="wedgeRoundRectCallout">
            <a:avLst>
              <a:gd name="adj1" fmla="val 62138"/>
              <a:gd name="adj2" fmla="val -4401"/>
              <a:gd name="adj3" fmla="val 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Ikaskuntza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gogoko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dutenarekin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konektatuta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dagoenean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egin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nahi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duten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zerbait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bihurtzen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da,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soilik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egin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beharreko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zerbait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r>
              <a:rPr lang="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0" name="Google Shape;280;p35"/>
          <p:cNvSpPr/>
          <p:nvPr/>
        </p:nvSpPr>
        <p:spPr>
          <a:xfrm>
            <a:off x="1181225" y="1259400"/>
            <a:ext cx="785100" cy="54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sz="25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1" name="Google Shape;281;p3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82" name="Google Shape;282;p35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5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/>
          <p:nvPr/>
        </p:nvSpPr>
        <p:spPr>
          <a:xfrm>
            <a:off x="867225" y="671800"/>
            <a:ext cx="5778900" cy="80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400"/>
              </a:spcBef>
            </a:pP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Nola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laguntzen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digu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eredu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hibridoak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?</a:t>
            </a:r>
          </a:p>
        </p:txBody>
      </p:sp>
      <p:sp>
        <p:nvSpPr>
          <p:cNvPr id="289" name="Google Shape;289;p36"/>
          <p:cNvSpPr txBox="1"/>
          <p:nvPr/>
        </p:nvSpPr>
        <p:spPr>
          <a:xfrm>
            <a:off x="867225" y="1180900"/>
            <a:ext cx="7446000" cy="383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eu-ES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Askotariko formatuak, etengabeko arreta sustatzeko</a:t>
            </a:r>
            <a:r>
              <a:rPr lang="eu-ES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 papera, pantailak eta manipulazio materialak uztartzeak monotonia </a:t>
            </a:r>
            <a:r>
              <a:rPr lang="eu-ES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ekiditen</a:t>
            </a:r>
            <a:r>
              <a:rPr lang="eu-ES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du.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eu-ES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 helburu batekin: </a:t>
            </a:r>
            <a:r>
              <a:rPr lang="eu-ES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 da erabiltzen “erabili egin behar delako”, jarduera jakin bati </a:t>
            </a:r>
            <a:r>
              <a:rPr lang="eu-ES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balioa ematen diolako </a:t>
            </a:r>
            <a:r>
              <a:rPr lang="eu-ES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baizik. Ikasleek </a:t>
            </a:r>
            <a:r>
              <a:rPr lang="eu-ES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sentitzen dute egiten duten horrek zentzua duela eta benetan aplikatu daitekeela.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eu-ES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Gamifikazioa</a:t>
            </a:r>
            <a:r>
              <a:rPr lang="eu-ES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erronketan oinarritutako ikaskuntza: </a:t>
            </a:r>
            <a:r>
              <a:rPr lang="eu-ES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tresna digital askok aukera ematen dute jolas dinamikak, intsigniak, mailak eta sariak integratzeko. </a:t>
            </a:r>
            <a:r>
              <a:rPr lang="eu-ES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Horrek gainditzeko nahia aktibatzen du, </a:t>
            </a:r>
            <a:r>
              <a:rPr lang="eu-ES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akatsak egiteari beldurrik izan gabe.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eu-ES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Inplikazio emozionala: </a:t>
            </a:r>
            <a:r>
              <a:rPr lang="eu-ES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bideoak, </a:t>
            </a:r>
            <a:r>
              <a:rPr lang="eu-ES" i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storytellingak</a:t>
            </a:r>
            <a:r>
              <a:rPr lang="eu-ES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musika edo edizio sortzailea erabiliz ikasleak </a:t>
            </a:r>
            <a:r>
              <a:rPr lang="eu-ES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emozionalki</a:t>
            </a:r>
            <a:r>
              <a:rPr lang="eu-ES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inplikatzen dira. </a:t>
            </a:r>
            <a:r>
              <a:rPr lang="eu-ES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Emozioa baldin badago, ikaskuntza iraunkorra dago.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0" name="Google Shape;290;p3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91" name="Google Shape;291;p36"/>
          <p:cNvSpPr/>
          <p:nvPr/>
        </p:nvSpPr>
        <p:spPr>
          <a:xfrm>
            <a:off x="7064475" y="238898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6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/>
          <p:nvPr/>
        </p:nvSpPr>
        <p:spPr>
          <a:xfrm>
            <a:off x="3431525" y="1422475"/>
            <a:ext cx="5285400" cy="38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Bizitza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digitalerako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prestatzen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</a:t>
            </a:r>
            <a:endParaRPr sz="25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2385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500"/>
              <a:buFont typeface="Titillium Web"/>
              <a:buChar char="❏"/>
            </a:pP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Gizartea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aldatuz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harekin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batera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aldatzen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komunikatzeko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ikasteko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moduak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ere.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Gure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ikasleak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haziko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munduan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bizitzako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arlo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guztietan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egongo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 presente arlo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23850">
              <a:lnSpc>
                <a:spcPct val="115000"/>
              </a:lnSpc>
              <a:buClr>
                <a:schemeClr val="dk1"/>
              </a:buClr>
              <a:buSzPts val="1500"/>
              <a:buFont typeface="Titillium Web"/>
              <a:buChar char="❏"/>
            </a:pP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Ikuspegi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hibridoari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esker,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eskolatik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bertatik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hasi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daitezke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geroz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teknologikoagoa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den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ingurunean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bizitzeko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beharrezko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konpetentziak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garatzen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gidatu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seguruan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8" name="Google Shape;298;p37"/>
          <p:cNvSpPr/>
          <p:nvPr/>
        </p:nvSpPr>
        <p:spPr>
          <a:xfrm>
            <a:off x="168800" y="1716825"/>
            <a:ext cx="2903700" cy="1536900"/>
          </a:xfrm>
          <a:prstGeom prst="wedgeRoundRectCallout">
            <a:avLst>
              <a:gd name="adj1" fmla="val 62138"/>
              <a:gd name="adj2" fmla="val -4401"/>
              <a:gd name="adj3" fmla="val 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Konpetentzia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digitala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dagoeneko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hautazkoa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irakurtzen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jakitea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bezain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garrantzitsua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da.</a:t>
            </a:r>
            <a:endParaRPr sz="1600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9" name="Google Shape;299;p37"/>
          <p:cNvSpPr/>
          <p:nvPr/>
        </p:nvSpPr>
        <p:spPr>
          <a:xfrm>
            <a:off x="1181225" y="1259400"/>
            <a:ext cx="785100" cy="54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sz="25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0" name="Google Shape;300;p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01" name="Google Shape;301;p37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7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/>
          <p:nvPr/>
        </p:nvSpPr>
        <p:spPr>
          <a:xfrm>
            <a:off x="215396" y="285779"/>
            <a:ext cx="5711700" cy="80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400"/>
              </a:spcBef>
            </a:pP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Nola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laguntzen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digu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eredu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hibridoak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?</a:t>
            </a:r>
          </a:p>
        </p:txBody>
      </p:sp>
      <p:sp>
        <p:nvSpPr>
          <p:cNvPr id="308" name="Google Shape;308;p38"/>
          <p:cNvSpPr txBox="1"/>
          <p:nvPr/>
        </p:nvSpPr>
        <p:spPr>
          <a:xfrm>
            <a:off x="690810" y="714751"/>
            <a:ext cx="6720900" cy="486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600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Konpetentzia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digital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errealak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garatzen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dira</a:t>
            </a:r>
            <a:br>
              <a:rPr lang="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kritiko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seguruan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bilatzen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iragazten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sortzen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komunikatzen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ikasten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Ingurune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profesionalak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ezagutzea</a:t>
            </a:r>
            <a:br>
              <a:rPr lang="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Institutuan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Lanbide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Heziketan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unibertsitatean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lanean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aurkituko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dituzten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tresnak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dituzte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Herritartasun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digitaleko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prestakuntza</a:t>
            </a:r>
            <a:br>
              <a:rPr lang="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Online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inguruneko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eskubideak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betebeharrak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pribatutasuna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jokabide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etikoak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ulertzen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dituzte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Mundu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hibridorako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entrenatzen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etorkizuna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fisikoa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izango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da.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Ikasgela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bertan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bizitzeko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entsegurik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onena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9" name="Google Shape;309;p3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ZENTZUA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10" name="Google Shape;310;p38"/>
          <p:cNvSpPr/>
          <p:nvPr/>
        </p:nvSpPr>
        <p:spPr>
          <a:xfrm>
            <a:off x="7064475" y="238898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8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/>
          <p:nvPr/>
        </p:nvSpPr>
        <p:spPr>
          <a:xfrm>
            <a:off x="3431525" y="1422475"/>
            <a:ext cx="5285400" cy="3675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Funtsezko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gaitasunak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garatzen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dira</a:t>
            </a:r>
            <a:endParaRPr sz="25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925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900"/>
              <a:buFont typeface="Titillium Web"/>
              <a:buChar char="❏"/>
            </a:pP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Gaur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egun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heztea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edukiak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transmititzea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soilik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pentsatzen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komunikatzen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arazoak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konpontzen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besteekin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egiten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lagunduko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dieten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gaitasunak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ere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garatu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behar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dituzte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ikasleek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r>
              <a:rPr lang="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9250">
              <a:lnSpc>
                <a:spcPct val="115000"/>
              </a:lnSpc>
              <a:buClr>
                <a:schemeClr val="dk1"/>
              </a:buClr>
              <a:buSzPts val="1900"/>
              <a:buFont typeface="Titillium Web"/>
              <a:buChar char="❏"/>
            </a:pP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Eredu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hibridoak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papera eta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esperientzia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aktiboak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uztartzen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dituenez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ikastetxean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ikasteko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bizitzan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aplikatzeko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ezinbesteko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konpetentziak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sustatzen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" name="Google Shape;317;p39"/>
          <p:cNvSpPr/>
          <p:nvPr/>
        </p:nvSpPr>
        <p:spPr>
          <a:xfrm>
            <a:off x="168800" y="1716825"/>
            <a:ext cx="2903700" cy="1536900"/>
          </a:xfrm>
          <a:prstGeom prst="wedgeRoundRectCallout">
            <a:avLst>
              <a:gd name="adj1" fmla="val 62138"/>
              <a:gd name="adj2" fmla="val -4401"/>
              <a:gd name="adj3" fmla="val 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Mundu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aldakor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honetan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gaitasunek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memorizatutako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datuek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baino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balio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handiagoa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8" name="Google Shape;318;p39"/>
          <p:cNvSpPr/>
          <p:nvPr/>
        </p:nvSpPr>
        <p:spPr>
          <a:xfrm>
            <a:off x="1181225" y="1259400"/>
            <a:ext cx="785100" cy="54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sz="25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9" name="Google Shape;319;p3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20" name="Google Shape;320;p39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9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"/>
          <p:cNvSpPr txBox="1"/>
          <p:nvPr/>
        </p:nvSpPr>
        <p:spPr>
          <a:xfrm>
            <a:off x="560725" y="1114000"/>
            <a:ext cx="7506000" cy="40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400"/>
              </a:spcBef>
            </a:pP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Nola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laguntzen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digu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eredu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hibridoak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?</a:t>
            </a:r>
          </a:p>
          <a:p>
            <a:pPr marL="457200" lvl="0" indent="-3302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600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Pentsamendu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kritikoa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sustatzen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ikasleek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informazioa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aztertzen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iturriak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kontrastatzen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dituzte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informatutako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erabakiak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hartzen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dituzte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batez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ere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gidatutako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proiektu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digitaletan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Sormena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sustatzen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aurkezpenak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podcastak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bideoak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kartelak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diseinatzen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dituzte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ideiak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original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eraginkorrean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nola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komunikatu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aukeratzen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Lankidetza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garatzen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du: 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tresna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askok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taldeko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lana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(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dokumentu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partekatuak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plataforma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kolaboratzaileak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etab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.)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Autonomia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autoerregulazioa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sustatzen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du:  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Lana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antolatzen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bilakaera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berrikusten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ikasitakoaren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gaineko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erantzukizuna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hartzen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ikasten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7" name="Google Shape;327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28" name="Google Shape;328;p40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0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"/>
          <p:cNvSpPr txBox="1"/>
          <p:nvPr/>
        </p:nvSpPr>
        <p:spPr>
          <a:xfrm>
            <a:off x="3431525" y="1422475"/>
            <a:ext cx="5285400" cy="426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Hezkuntza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harremana</a:t>
            </a:r>
            <a:endParaRPr sz="25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7465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300"/>
              <a:buFont typeface="Titillium Web"/>
              <a:buChar char="❏"/>
            </a:pP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erabili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arren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giza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harremanak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jarraitzen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izaten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hezkuntzaren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bihotza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Eredu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hibridoak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irakasleak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ikaskideen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arteko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harremanak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ordezkatzen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indartu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egiten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</a:t>
            </a:r>
            <a:r>
              <a:rPr lang="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74650">
              <a:lnSpc>
                <a:spcPct val="115000"/>
              </a:lnSpc>
              <a:buClr>
                <a:schemeClr val="dk1"/>
              </a:buClr>
              <a:buSzPts val="2300"/>
              <a:buFont typeface="Titillium Web"/>
              <a:buChar char="❏"/>
            </a:pP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Benetan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garrantzitsua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denari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denbora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gehiago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eskaintzeko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aukera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ematen</a:t>
            </a:r>
            <a:r>
              <a:rPr lang="es-E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du: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laguntzeari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behatzeari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entzuteari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ikaskuntza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pertsonalizatzeari</a:t>
            </a:r>
            <a:r>
              <a:rPr lang="es-ES" sz="1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5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168800" y="1716825"/>
            <a:ext cx="2903700" cy="1536900"/>
          </a:xfrm>
          <a:prstGeom prst="wedgeRoundRectCallout">
            <a:avLst>
              <a:gd name="adj1" fmla="val 62138"/>
              <a:gd name="adj2" fmla="val -4401"/>
              <a:gd name="adj3" fmla="val 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tresna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da;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giza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harremana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ikaskuntzaren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benetako</a:t>
            </a:r>
            <a:r>
              <a:rPr lang="es-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motorra</a:t>
            </a:r>
            <a:r>
              <a:rPr lang="e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1181225" y="1259400"/>
            <a:ext cx="785100" cy="54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Titillium Web"/>
                <a:ea typeface="Titillium Web"/>
                <a:cs typeface="Titillium Web"/>
                <a:sym typeface="Titillium Web"/>
              </a:rPr>
              <a:t>5</a:t>
            </a:r>
            <a:endParaRPr sz="25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7064475" y="238899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1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538000" y="1453250"/>
            <a:ext cx="6444300" cy="441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400"/>
              </a:spcBef>
            </a:pPr>
            <a:r>
              <a:rPr lang="es-ES" sz="17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“Ez </a:t>
            </a:r>
            <a:r>
              <a:rPr lang="es-ES" sz="17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</a:t>
            </a:r>
            <a:r>
              <a:rPr lang="es-ES" sz="17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7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nahi</a:t>
            </a:r>
            <a:r>
              <a:rPr lang="es-ES" sz="17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7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nire</a:t>
            </a:r>
            <a:r>
              <a:rPr lang="es-ES" sz="17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seme-</a:t>
            </a:r>
            <a:r>
              <a:rPr lang="es-ES" sz="17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alabak</a:t>
            </a:r>
            <a:r>
              <a:rPr lang="es-ES" sz="17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7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egun</a:t>
            </a:r>
            <a:r>
              <a:rPr lang="es-ES" sz="17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7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osoa</a:t>
            </a:r>
            <a:r>
              <a:rPr lang="es-ES" sz="17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7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pantaila</a:t>
            </a:r>
            <a:r>
              <a:rPr lang="es-ES" sz="17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7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aurrean</a:t>
            </a:r>
            <a:r>
              <a:rPr lang="es-ES" sz="17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7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igarotzerik</a:t>
            </a:r>
            <a:r>
              <a:rPr lang="es-ES" sz="17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”.</a:t>
            </a:r>
          </a:p>
          <a:p>
            <a:endParaRPr lang="eu-ES" sz="1600" dirty="0"/>
          </a:p>
          <a:p>
            <a:r>
              <a:rPr lang="eu-ES" sz="1600" dirty="0">
                <a:latin typeface="Titillium Web" panose="020B0604020202020204" charset="0"/>
              </a:rPr>
              <a:t>Guraso gisa, zuen seme-alabentzako onena nahi duzue. </a:t>
            </a:r>
            <a:endParaRPr lang="es-ES" sz="1600" dirty="0">
              <a:latin typeface="Titillium Web" panose="020B0604020202020204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Ikastea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haztea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erlazionatzea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osasuntsu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zoriontsu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egotea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nahi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duzue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Horregatik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pantailek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haien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egunerokoaren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geroz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zati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handiagoa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hartzen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dutela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ikustean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normala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zalantzak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sortzea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Ona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haurraren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garapenerako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Geroz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arreta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gutxiago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jartzen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Kontzentratzeko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imajinatzeko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gaitasuna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galtzen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ari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  <a:endParaRPr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51600" y="860700"/>
            <a:ext cx="6444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Zergatik kezkatzen gaitu teknologiak? </a:t>
            </a:r>
            <a:endParaRPr sz="25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7064475" y="238898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/>
        </p:nvSpPr>
        <p:spPr>
          <a:xfrm>
            <a:off x="515850" y="1061575"/>
            <a:ext cx="7550700" cy="350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400"/>
              </a:spcBef>
            </a:pP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Nola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laguntzen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digu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eredu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hibridoak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?</a:t>
            </a:r>
          </a:p>
          <a:p>
            <a:pPr marL="457200" lvl="0" indent="-3302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600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Denbora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gehiago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uzten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ikasleei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laguntzeko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zuzenketak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errepikapenak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automatizatzean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irakasleek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denbora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gehiago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dezakete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ikasle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bakoitzari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arreta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emozional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akademikoa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eskaintzen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Komunikazioa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lankidetza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indartzen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tresna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kolaboratiboek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proiektu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partekatuek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elkarrizketa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errespetua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entzute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aktiboa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dituzte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Ebaluazio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hurbilagoa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jarraitua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sustatzen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jarraipen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digitalari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esker,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irakasleak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hobeto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errepara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diezaioke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prozesuari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soilik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amaierako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emaitzari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Ikaskuntza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gizatiartzen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du: 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baliabideak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ikasleen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interesetara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egokituta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konexio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aitortza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motibaziorako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une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gehiago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sortzen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dira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5" name="Google Shape;345;p4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46" name="Google Shape;346;p42"/>
          <p:cNvSpPr/>
          <p:nvPr/>
        </p:nvSpPr>
        <p:spPr>
          <a:xfrm>
            <a:off x="7064475" y="238898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2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 txBox="1"/>
          <p:nvPr/>
        </p:nvSpPr>
        <p:spPr>
          <a:xfrm>
            <a:off x="620525" y="1019650"/>
            <a:ext cx="4405500" cy="313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Konpromisoa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familiekin</a:t>
            </a:r>
            <a:endParaRPr sz="25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Titillium Web"/>
              <a:buChar char="❏"/>
            </a:pP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Teknologiaren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erabilera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osasungarri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orekatua</a:t>
            </a: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Titillium Web"/>
              <a:buChar char="❏"/>
            </a:pP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Datuen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babesa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eta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ongizate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digitala</a:t>
            </a: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Titillium Web"/>
              <a:buChar char="❏"/>
            </a:pP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Inpaktuaren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etengabeko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ebaluazioa</a:t>
            </a: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Titillium Web"/>
              <a:buChar char="❏"/>
            </a:pP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Prestakuntza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elkarrizketa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familiekin</a:t>
            </a: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Titillium Web"/>
              <a:buChar char="❏"/>
            </a:pP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Ikasle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bakoitzaren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garapen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integrala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" name="Google Shape;353;p4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54" name="Google Shape;354;p43"/>
          <p:cNvSpPr/>
          <p:nvPr/>
        </p:nvSpPr>
        <p:spPr>
          <a:xfrm>
            <a:off x="7064475" y="238900"/>
            <a:ext cx="1839900" cy="11484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3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56" name="Google Shape;356;p43" title="12509654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3375" y="1714850"/>
            <a:ext cx="3684127" cy="24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4"/>
          <p:cNvSpPr txBox="1"/>
          <p:nvPr/>
        </p:nvSpPr>
        <p:spPr>
          <a:xfrm>
            <a:off x="239200" y="1084050"/>
            <a:ext cx="5524800" cy="311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</a:t>
            </a: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kus</a:t>
            </a:r>
            <a:r>
              <a:rPr lang="es-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dezagun</a:t>
            </a:r>
            <a:r>
              <a:rPr lang="es-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zer</a:t>
            </a:r>
            <a:r>
              <a:rPr lang="es-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</a:t>
            </a:r>
            <a:r>
              <a:rPr lang="es-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erabiltzen</a:t>
            </a:r>
            <a:r>
              <a:rPr lang="es-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dugun</a:t>
            </a:r>
            <a:r>
              <a:rPr lang="es-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gure</a:t>
            </a:r>
            <a:r>
              <a:rPr lang="es-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zentroaren</a:t>
            </a:r>
            <a:r>
              <a:rPr lang="es-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hezkuntza</a:t>
            </a:r>
            <a:r>
              <a:rPr lang="es-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proiektua</a:t>
            </a:r>
            <a:r>
              <a:rPr lang="es-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garatzeko</a:t>
            </a:r>
            <a:r>
              <a:rPr lang="es-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zergatik</a:t>
            </a:r>
            <a:r>
              <a:rPr lang="es-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21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2" name="Google Shape;362;p44"/>
          <p:cNvSpPr/>
          <p:nvPr/>
        </p:nvSpPr>
        <p:spPr>
          <a:xfrm>
            <a:off x="6122850" y="2074875"/>
            <a:ext cx="2564400" cy="130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latin typeface="Titillium Web"/>
                <a:ea typeface="Titillium Web"/>
                <a:cs typeface="Titillium Web"/>
                <a:sym typeface="Titillium Web"/>
              </a:rPr>
              <a:t>Partekatu</a:t>
            </a:r>
            <a:r>
              <a:rPr lang="es-ES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latin typeface="Titillium Web"/>
                <a:ea typeface="Titillium Web"/>
                <a:cs typeface="Titillium Web"/>
                <a:sym typeface="Titillium Web"/>
              </a:rPr>
              <a:t>zure</a:t>
            </a:r>
            <a:r>
              <a:rPr lang="es-ES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latin typeface="Titillium Web"/>
                <a:ea typeface="Titillium Web"/>
                <a:cs typeface="Titillium Web"/>
                <a:sym typeface="Titillium Web"/>
              </a:rPr>
              <a:t>zentroaren</a:t>
            </a:r>
            <a:r>
              <a:rPr lang="es-ES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latin typeface="Titillium Web"/>
                <a:ea typeface="Titillium Web"/>
                <a:cs typeface="Titillium Web"/>
                <a:sym typeface="Titillium Web"/>
              </a:rPr>
              <a:t>adibide</a:t>
            </a:r>
            <a:r>
              <a:rPr lang="es-ES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latin typeface="Titillium Web"/>
                <a:ea typeface="Titillium Web"/>
                <a:cs typeface="Titillium Web"/>
                <a:sym typeface="Titillium Web"/>
              </a:rPr>
              <a:t>errealak</a:t>
            </a:r>
            <a:endParaRPr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3" name="Google Shape;363;p4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64" name="Google Shape;364;p44"/>
          <p:cNvSpPr/>
          <p:nvPr/>
        </p:nvSpPr>
        <p:spPr>
          <a:xfrm>
            <a:off x="7064475" y="238900"/>
            <a:ext cx="1839900" cy="11694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4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/>
          <p:nvPr/>
        </p:nvSpPr>
        <p:spPr>
          <a:xfrm>
            <a:off x="657925" y="1263150"/>
            <a:ext cx="4239000" cy="342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s-ES" sz="3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Ikus</a:t>
            </a:r>
            <a:r>
              <a:rPr lang="es-ES" sz="3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dezagun</a:t>
            </a:r>
            <a:r>
              <a:rPr lang="es-ES" sz="3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eredu</a:t>
            </a:r>
            <a:r>
              <a:rPr lang="es-ES" sz="3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hibrido </a:t>
            </a:r>
            <a:r>
              <a:rPr lang="es-ES" sz="3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batek</a:t>
            </a:r>
            <a:r>
              <a:rPr lang="es-ES" sz="3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nola</a:t>
            </a:r>
            <a:r>
              <a:rPr lang="es-ES" sz="3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funtzionatzen</a:t>
            </a:r>
            <a:r>
              <a:rPr lang="es-ES" sz="3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duen</a:t>
            </a:r>
            <a:r>
              <a:rPr lang="es-ES" sz="3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praktikan</a:t>
            </a:r>
            <a:r>
              <a:rPr lang="es-ES" sz="3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gure</a:t>
            </a:r>
            <a:r>
              <a:rPr lang="es-ES" sz="3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ikastetxean</a:t>
            </a:r>
            <a:r>
              <a:rPr lang="es-ES" sz="3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sz="2300" dirty="0"/>
          </a:p>
        </p:txBody>
      </p:sp>
      <p:pic>
        <p:nvPicPr>
          <p:cNvPr id="371" name="Google Shape;37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925" y="1463875"/>
            <a:ext cx="4114324" cy="23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73" name="Google Shape;373;p45"/>
          <p:cNvSpPr/>
          <p:nvPr/>
        </p:nvSpPr>
        <p:spPr>
          <a:xfrm>
            <a:off x="7064475" y="238900"/>
            <a:ext cx="1839900" cy="11484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5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/>
          <p:nvPr/>
        </p:nvSpPr>
        <p:spPr>
          <a:xfrm>
            <a:off x="239200" y="1084050"/>
            <a:ext cx="7962000" cy="266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Proiektu</a:t>
            </a:r>
            <a:r>
              <a:rPr lang="es-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hibridoaren</a:t>
            </a:r>
            <a:r>
              <a:rPr lang="es-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adibidea</a:t>
            </a:r>
            <a:r>
              <a:rPr lang="es" sz="3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endParaRPr sz="32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32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Irratsaioa</a:t>
            </a:r>
            <a:endParaRPr sz="32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3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"Gure ikastetxeko albisteak”</a:t>
            </a:r>
            <a:endParaRPr sz="3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" sz="2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*</a:t>
            </a:r>
            <a:r>
              <a:rPr lang="es-ES" sz="21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Digitala</a:t>
            </a:r>
            <a:r>
              <a:rPr lang="es-ES" sz="2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papera eta </a:t>
            </a:r>
            <a:r>
              <a:rPr lang="es-ES" sz="21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esperientzia</a:t>
            </a:r>
            <a:r>
              <a:rPr lang="es-ES" sz="2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1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erreala</a:t>
            </a:r>
            <a:r>
              <a:rPr lang="es-ES" sz="2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1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uztartzen</a:t>
            </a:r>
            <a:r>
              <a:rPr lang="es-ES" sz="2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1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</a:t>
            </a:r>
            <a:r>
              <a:rPr lang="es-ES" sz="21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21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0" name="Google Shape;380;p46"/>
          <p:cNvSpPr/>
          <p:nvPr/>
        </p:nvSpPr>
        <p:spPr>
          <a:xfrm>
            <a:off x="6122850" y="1904582"/>
            <a:ext cx="2564400" cy="130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Titillium Web"/>
                <a:ea typeface="Titillium Web"/>
                <a:cs typeface="Titillium Web"/>
                <a:sym typeface="Titillium Web"/>
              </a:rPr>
              <a:t>Z</a:t>
            </a:r>
            <a:r>
              <a:rPr lang="es" dirty="0">
                <a:latin typeface="Titillium Web"/>
                <a:ea typeface="Titillium Web"/>
                <a:cs typeface="Titillium Web"/>
                <a:sym typeface="Titillium Web"/>
              </a:rPr>
              <a:t>ure zentroko adibide erreal bat partekatu nahi baduzu, gehitu hemen</a:t>
            </a:r>
            <a:endParaRPr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1" name="Google Shape;381;p4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82" name="Google Shape;382;p46"/>
          <p:cNvSpPr/>
          <p:nvPr/>
        </p:nvSpPr>
        <p:spPr>
          <a:xfrm>
            <a:off x="7064475" y="238899"/>
            <a:ext cx="1839900" cy="112744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6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7"/>
          <p:cNvSpPr txBox="1"/>
          <p:nvPr/>
        </p:nvSpPr>
        <p:spPr>
          <a:xfrm>
            <a:off x="2835940" y="1430142"/>
            <a:ext cx="5465100" cy="161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43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Familientzako</a:t>
            </a:r>
            <a:r>
              <a:rPr lang="es-ES" sz="43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43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gomendioak</a:t>
            </a:r>
            <a:endParaRPr sz="3400" dirty="0"/>
          </a:p>
        </p:txBody>
      </p:sp>
      <p:pic>
        <p:nvPicPr>
          <p:cNvPr id="389" name="Google Shape;38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125" y="3205725"/>
            <a:ext cx="1314675" cy="13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91" name="Google Shape;391;p47"/>
          <p:cNvSpPr/>
          <p:nvPr/>
        </p:nvSpPr>
        <p:spPr>
          <a:xfrm>
            <a:off x="7064475" y="238899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7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8"/>
          <p:cNvSpPr txBox="1"/>
          <p:nvPr/>
        </p:nvSpPr>
        <p:spPr>
          <a:xfrm>
            <a:off x="613075" y="1180900"/>
            <a:ext cx="7498500" cy="401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600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Ezarri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deskonektatzeko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errutinak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adostu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pantailarik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gabeko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uneak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(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adibidez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otorduetan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zehar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lotara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joan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aurretik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).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Sustatu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teknologiaren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erabilera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aktiboa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eskatu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zuen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seme-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alabei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tresna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digitalekin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sortu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dutena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kontatzeko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Mantendu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ikusteko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moduko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espazioak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digitalak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egiteko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ahal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den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heinean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gailuak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eremu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komunetan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heldu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inguruan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dela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AutoNum type="arabicPeriod"/>
            </a:pP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Gorde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irakurketa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partekaturako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uneak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irakurri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elkarrekin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etxean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paperean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digitalean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dagoeneko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irakurtzen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jakin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arren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Irakurketak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familia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harremana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indartzen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irudimena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AutoNum type="arabicPeriod"/>
            </a:pP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Parte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hartu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jakin-minez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beldurrik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gabe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dena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jakin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beharrik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horri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buruz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;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nahikoa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eskolan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dutenari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buruz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galdetzea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interesa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erakustea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8" name="Google Shape;398;p4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99" name="Google Shape;399;p48"/>
          <p:cNvSpPr/>
          <p:nvPr/>
        </p:nvSpPr>
        <p:spPr>
          <a:xfrm>
            <a:off x="7064475" y="238898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8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526050" y="1391775"/>
            <a:ext cx="6997500" cy="3506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Gailuz inguratuta gaude eta horrek </a:t>
            </a:r>
            <a:r>
              <a:rPr lang="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larritasuna eragin 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dezake.</a:t>
            </a:r>
            <a:r>
              <a:rPr lang="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</a:t>
            </a:r>
            <a:endParaRPr sz="16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Badakigu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gehiegi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gaizki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erabiltzeak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arazoak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sortu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ditzakeela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denbora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gutxiago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mugimenduan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isolamendu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handiagoa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lo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kontzentratzeko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zailtasunak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>
              <a:lnSpc>
                <a:spcPct val="115000"/>
              </a:lnSpc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Familia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gisa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zuen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seme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edo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alaba </a:t>
            </a:r>
            <a:r>
              <a:rPr lang="es-ES" sz="16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babestu</a:t>
            </a:r>
            <a:r>
              <a:rPr lang="es-ES" sz="16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behar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duzuela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sentitzen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duzue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Kezka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hori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balekoa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beharrezkoa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6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naturala</a:t>
            </a:r>
            <a:r>
              <a:rPr lang="es-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da.</a:t>
            </a:r>
            <a:r>
              <a:rPr lang="es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</a:t>
            </a: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51600" y="860700"/>
            <a:ext cx="6444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Zergatik kezkatzen gaitu teknologiak? </a:t>
            </a:r>
            <a:endParaRPr sz="25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451600" y="1391775"/>
            <a:ext cx="6997500" cy="390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es-ES" sz="2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Guk</a:t>
            </a:r>
            <a:r>
              <a:rPr lang="es-ES" sz="2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ere </a:t>
            </a:r>
            <a:r>
              <a:rPr lang="es-ES" sz="2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kezka</a:t>
            </a:r>
            <a:r>
              <a:rPr lang="es-ES" sz="2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hori</a:t>
            </a:r>
            <a:r>
              <a:rPr lang="es-ES" sz="2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bera</a:t>
            </a:r>
            <a:r>
              <a:rPr lang="es-ES" sz="2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dugu</a:t>
            </a:r>
            <a:r>
              <a:rPr lang="es-ES" sz="2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24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Horregatik</a:t>
            </a:r>
            <a:r>
              <a:rPr lang="es-ES" sz="20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20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laguntza</a:t>
            </a:r>
            <a:r>
              <a:rPr lang="es-ES" sz="20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eskaini</a:t>
            </a:r>
            <a:r>
              <a:rPr lang="es-ES" sz="20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nahi</a:t>
            </a:r>
            <a:r>
              <a:rPr lang="es-ES" sz="20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dizuegu</a:t>
            </a:r>
            <a:r>
              <a:rPr lang="es-ES" sz="20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20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</a:t>
            </a:r>
            <a:r>
              <a:rPr lang="es-ES" sz="20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zuen</a:t>
            </a:r>
            <a:r>
              <a:rPr lang="es-ES" sz="20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seme-alaben </a:t>
            </a:r>
            <a:r>
              <a:rPr lang="es-ES" sz="20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garapen</a:t>
            </a:r>
            <a:r>
              <a:rPr lang="es-ES" sz="20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integralaren</a:t>
            </a:r>
            <a:r>
              <a:rPr lang="es-ES" sz="20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zerbitzura</a:t>
            </a:r>
            <a:r>
              <a:rPr lang="es-ES" sz="20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nola</a:t>
            </a:r>
            <a:r>
              <a:rPr lang="es-ES" sz="20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jar</a:t>
            </a:r>
            <a:r>
              <a:rPr lang="es-ES" sz="20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dezakezuen</a:t>
            </a:r>
            <a:r>
              <a:rPr lang="es-ES" sz="20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partekatu</a:t>
            </a:r>
            <a:r>
              <a:rPr lang="es-ES" sz="20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nahi</a:t>
            </a:r>
            <a:r>
              <a:rPr lang="es-ES" sz="20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dizuegu</a:t>
            </a:r>
            <a:r>
              <a:rPr lang="es-ES" sz="20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20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alderantziz</a:t>
            </a:r>
            <a:r>
              <a:rPr lang="es-ES" sz="20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izan </a:t>
            </a:r>
            <a:r>
              <a:rPr lang="es-ES" sz="20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beharrean</a:t>
            </a:r>
            <a:r>
              <a:rPr lang="es-ES" sz="20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20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51600" y="860700"/>
            <a:ext cx="6444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Zergatik kezkatzen gaitu teknologiak? </a:t>
            </a:r>
            <a:endParaRPr sz="25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 title="115918765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825" y="2673525"/>
            <a:ext cx="3436309" cy="23238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764175" y="1391775"/>
            <a:ext cx="69975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451600" y="873450"/>
            <a:ext cx="6444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Teknologiaren erabilera oro ez da berdina.</a:t>
            </a:r>
            <a:endParaRPr sz="25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83800" y="1717950"/>
            <a:ext cx="4310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es-ES" sz="1800" dirty="0" err="1">
                <a:latin typeface="Titillium Web"/>
                <a:ea typeface="Titillium Web"/>
                <a:cs typeface="Titillium Web"/>
                <a:sym typeface="Titillium Web"/>
              </a:rPr>
              <a:t>Gure</a:t>
            </a:r>
            <a:r>
              <a:rPr lang="es-ES" sz="1800" dirty="0">
                <a:latin typeface="Titillium Web"/>
                <a:ea typeface="Titillium Web"/>
                <a:cs typeface="Titillium Web"/>
                <a:sym typeface="Titillium Web"/>
              </a:rPr>
              <a:t> seme-</a:t>
            </a:r>
            <a:r>
              <a:rPr lang="es-ES" sz="1800" dirty="0" err="1">
                <a:latin typeface="Titillium Web"/>
                <a:ea typeface="Titillium Web"/>
                <a:cs typeface="Titillium Web"/>
                <a:sym typeface="Titillium Web"/>
              </a:rPr>
              <a:t>alabek</a:t>
            </a:r>
            <a:r>
              <a:rPr lang="es-ES" sz="1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latin typeface="Titillium Web"/>
                <a:ea typeface="Titillium Web"/>
                <a:cs typeface="Titillium Web"/>
                <a:sym typeface="Titillium Web"/>
              </a:rPr>
              <a:t>zer</a:t>
            </a:r>
            <a:r>
              <a:rPr lang="es-ES" sz="18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latin typeface="Titillium Web"/>
                <a:ea typeface="Titillium Web"/>
                <a:cs typeface="Titillium Web"/>
                <a:sym typeface="Titillium Web"/>
              </a:rPr>
              <a:t>jaten</a:t>
            </a:r>
            <a:r>
              <a:rPr lang="es-ES" sz="18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latin typeface="Titillium Web"/>
                <a:ea typeface="Titillium Web"/>
                <a:cs typeface="Titillium Web"/>
                <a:sym typeface="Titillium Web"/>
              </a:rPr>
              <a:t>duten</a:t>
            </a:r>
            <a:r>
              <a:rPr lang="es-ES" sz="18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latin typeface="Titillium Web"/>
                <a:ea typeface="Titillium Web"/>
                <a:cs typeface="Titillium Web"/>
                <a:sym typeface="Titillium Web"/>
              </a:rPr>
              <a:t>erabakitzen</a:t>
            </a:r>
            <a:r>
              <a:rPr lang="es-ES" sz="1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latin typeface="Titillium Web"/>
                <a:ea typeface="Titillium Web"/>
                <a:cs typeface="Titillium Web"/>
                <a:sym typeface="Titillium Web"/>
              </a:rPr>
              <a:t>dugun</a:t>
            </a:r>
            <a:r>
              <a:rPr lang="es-ES" sz="1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latin typeface="Titillium Web"/>
                <a:ea typeface="Titillium Web"/>
                <a:cs typeface="Titillium Web"/>
                <a:sym typeface="Titillium Web"/>
              </a:rPr>
              <a:t>moduan</a:t>
            </a:r>
            <a:r>
              <a:rPr lang="es-ES" sz="1800" dirty="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800" b="1" dirty="0" err="1">
                <a:latin typeface="Titillium Web"/>
                <a:ea typeface="Titillium Web"/>
                <a:cs typeface="Titillium Web"/>
                <a:sym typeface="Titillium Web"/>
              </a:rPr>
              <a:t>haien</a:t>
            </a:r>
            <a:r>
              <a:rPr lang="es-ES" sz="1800" b="1" dirty="0">
                <a:latin typeface="Titillium Web"/>
                <a:ea typeface="Titillium Web"/>
                <a:cs typeface="Titillium Web"/>
                <a:sym typeface="Titillium Web"/>
              </a:rPr>
              <a:t> dieta </a:t>
            </a:r>
            <a:r>
              <a:rPr lang="es-ES" sz="1800" b="1" dirty="0" err="1">
                <a:latin typeface="Titillium Web"/>
                <a:ea typeface="Titillium Web"/>
                <a:cs typeface="Titillium Web"/>
                <a:sym typeface="Titillium Web"/>
              </a:rPr>
              <a:t>digitala</a:t>
            </a:r>
            <a:r>
              <a:rPr lang="es-ES" sz="1800" dirty="0">
                <a:latin typeface="Titillium Web"/>
                <a:ea typeface="Titillium Web"/>
                <a:cs typeface="Titillium Web"/>
                <a:sym typeface="Titillium Web"/>
              </a:rPr>
              <a:t> ere </a:t>
            </a:r>
            <a:r>
              <a:rPr lang="es-ES" sz="1800" dirty="0" err="1">
                <a:latin typeface="Titillium Web"/>
                <a:ea typeface="Titillium Web"/>
                <a:cs typeface="Titillium Web"/>
                <a:sym typeface="Titillium Web"/>
              </a:rPr>
              <a:t>erabaki</a:t>
            </a:r>
            <a:r>
              <a:rPr lang="es-ES" sz="1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latin typeface="Titillium Web"/>
                <a:ea typeface="Titillium Web"/>
                <a:cs typeface="Titillium Web"/>
                <a:sym typeface="Titillium Web"/>
              </a:rPr>
              <a:t>dezakegu</a:t>
            </a:r>
            <a:r>
              <a:rPr lang="es-ES" sz="1800" dirty="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>
              <a:lnSpc>
                <a:spcPct val="115000"/>
              </a:lnSpc>
              <a:buSzPts val="1800"/>
              <a:buChar char="❏"/>
            </a:pPr>
            <a:r>
              <a:rPr lang="es-ES" sz="1800" b="1" dirty="0" err="1">
                <a:latin typeface="Titillium Web"/>
                <a:ea typeface="Titillium Web"/>
                <a:cs typeface="Titillium Web"/>
                <a:sym typeface="Titillium Web"/>
              </a:rPr>
              <a:t>Helburua</a:t>
            </a:r>
            <a:r>
              <a:rPr lang="es-ES" sz="18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800" b="1" dirty="0">
                <a:latin typeface="Titillium Web"/>
                <a:ea typeface="Titillium Web"/>
                <a:cs typeface="Titillium Web"/>
                <a:sym typeface="Titillium Web"/>
              </a:rPr>
              <a:t> da </a:t>
            </a:r>
            <a:r>
              <a:rPr lang="es-ES" sz="1800" b="1" dirty="0" err="1">
                <a:latin typeface="Titillium Web"/>
                <a:ea typeface="Titillium Web"/>
                <a:cs typeface="Titillium Web"/>
                <a:sym typeface="Titillium Web"/>
              </a:rPr>
              <a:t>pantailak</a:t>
            </a:r>
            <a:r>
              <a:rPr lang="es-ES" sz="18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latin typeface="Titillium Web"/>
                <a:ea typeface="Titillium Web"/>
                <a:cs typeface="Titillium Web"/>
                <a:sym typeface="Titillium Web"/>
              </a:rPr>
              <a:t>kentzea</a:t>
            </a:r>
            <a:r>
              <a:rPr lang="es-ES" sz="1800" b="1" dirty="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800" dirty="0" err="1">
                <a:latin typeface="Titillium Web"/>
                <a:ea typeface="Titillium Web"/>
                <a:cs typeface="Titillium Web"/>
                <a:sym typeface="Titillium Web"/>
              </a:rPr>
              <a:t>horiek</a:t>
            </a:r>
            <a:r>
              <a:rPr lang="es-ES" sz="18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latin typeface="Titillium Web"/>
                <a:ea typeface="Titillium Web"/>
                <a:cs typeface="Titillium Web"/>
                <a:sym typeface="Titillium Web"/>
              </a:rPr>
              <a:t>zentzuz</a:t>
            </a:r>
            <a:r>
              <a:rPr lang="es-ES" sz="18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latin typeface="Titillium Web"/>
                <a:ea typeface="Titillium Web"/>
                <a:cs typeface="Titillium Web"/>
                <a:sym typeface="Titillium Web"/>
              </a:rPr>
              <a:t>erabiltzea</a:t>
            </a:r>
            <a:r>
              <a:rPr lang="es-ES" sz="18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latin typeface="Titillium Web"/>
                <a:ea typeface="Titillium Web"/>
                <a:cs typeface="Titillium Web"/>
                <a:sym typeface="Titillium Web"/>
              </a:rPr>
              <a:t>baizik</a:t>
            </a:r>
            <a:r>
              <a:rPr lang="es-ES" sz="1800" dirty="0">
                <a:latin typeface="Titillium Web"/>
                <a:ea typeface="Titillium Web"/>
                <a:cs typeface="Titillium Web"/>
                <a:sym typeface="Titillium Web"/>
              </a:rPr>
              <a:t>: tresna </a:t>
            </a:r>
            <a:r>
              <a:rPr lang="es-ES" sz="1800" dirty="0" err="1">
                <a:latin typeface="Titillium Web"/>
                <a:ea typeface="Titillium Web"/>
                <a:cs typeface="Titillium Web"/>
                <a:sym typeface="Titillium Web"/>
              </a:rPr>
              <a:t>bat</a:t>
            </a:r>
            <a:r>
              <a:rPr lang="es-ES" sz="1800" dirty="0">
                <a:latin typeface="Titillium Web"/>
                <a:ea typeface="Titillium Web"/>
                <a:cs typeface="Titillium Web"/>
                <a:sym typeface="Titillium Web"/>
              </a:rPr>
              <a:t> da, </a:t>
            </a:r>
            <a:r>
              <a:rPr lang="es-ES" sz="1800" dirty="0" err="1"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latin typeface="Titillium Web"/>
                <a:ea typeface="Titillium Web"/>
                <a:cs typeface="Titillium Web"/>
                <a:sym typeface="Titillium Web"/>
              </a:rPr>
              <a:t>ordezkoa</a:t>
            </a:r>
            <a:r>
              <a:rPr lang="es" sz="1800" dirty="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>
              <a:buSzPts val="1800"/>
              <a:buFont typeface="Titillium Web"/>
              <a:buChar char="❏"/>
            </a:pP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Erabilera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pasiboa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entretenigarria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da,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baina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beti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irakasten</a:t>
            </a: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>
              <a:buSzPts val="1800"/>
              <a:buFont typeface="Titillium Web"/>
              <a:buChar char="❏"/>
            </a:pP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Erabilera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aktiboak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ikaskuntza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sustatzen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</a:t>
            </a: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 dirty="0"/>
            </a:br>
            <a:endParaRPr sz="1100" dirty="0"/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 i="1" dirty="0"/>
          </a:p>
        </p:txBody>
      </p:sp>
      <p:sp>
        <p:nvSpPr>
          <p:cNvPr id="100" name="Google Shape;100;p18"/>
          <p:cNvSpPr/>
          <p:nvPr/>
        </p:nvSpPr>
        <p:spPr>
          <a:xfrm>
            <a:off x="5275750" y="1694090"/>
            <a:ext cx="3118500" cy="732000"/>
          </a:xfrm>
          <a:prstGeom prst="wedgeRoundRectCallout">
            <a:avLst>
              <a:gd name="adj1" fmla="val 10292"/>
              <a:gd name="adj2" fmla="val 88270"/>
              <a:gd name="adj3" fmla="val 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Gakoa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pantaila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haren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aurrean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egiten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duguna</a:t>
            </a:r>
            <a:r>
              <a:rPr lang="es-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baizik</a:t>
            </a:r>
            <a:r>
              <a:rPr lang="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</a:t>
            </a: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702750" y="1786750"/>
            <a:ext cx="6997500" cy="240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Proposamen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pedagogiko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honek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paperezko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liburuak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manipulaziorako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beste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baliabide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batzuk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baliabide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digitalak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uztartzen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ditu</a:t>
            </a:r>
            <a:r>
              <a:rPr lang="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 du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tradizionala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digitalarekin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ordezkatzen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integrazio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planifikatu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orekatua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egiten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</a:t>
            </a: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</a:t>
            </a:r>
            <a:r>
              <a:rPr lang="sv-SE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 munduen onena </a:t>
            </a:r>
            <a:r>
              <a:rPr lang="sv-SE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mantentzea du helburu: ikasgela tradizionalaren goxotasuna eta ingurune digitalaren potentziala</a:t>
            </a: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0900" y="890800"/>
            <a:ext cx="6444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Zer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hezkuntza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hibridoa</a:t>
            </a:r>
            <a:r>
              <a:rPr lang="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? </a:t>
            </a:r>
            <a:endParaRPr sz="25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 title="124962436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625" y="2648025"/>
            <a:ext cx="3254052" cy="253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299025" y="1644700"/>
            <a:ext cx="4732200" cy="289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Asmoa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ez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 “</a:t>
            </a:r>
            <a:r>
              <a:rPr lang="es-ES" sz="1800" i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gadgetak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sartzea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prozesuak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hobetzea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baizik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sz="18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Ikaskuntza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helburu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bakoitzerako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tresnarik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onena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aukeratzen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da.</a:t>
            </a: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Muturreko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jarrerak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ekidin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orekaren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hezkuntza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zentzudunaren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alde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egiten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dugu</a:t>
            </a:r>
            <a:r>
              <a:rPr lang="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299025" y="801700"/>
            <a:ext cx="6444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Ulertzeko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gakoak</a:t>
            </a:r>
            <a:endParaRPr sz="25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5460825" y="1454200"/>
            <a:ext cx="3207300" cy="1237200"/>
          </a:xfrm>
          <a:prstGeom prst="wedgeRoundRectCallout">
            <a:avLst>
              <a:gd name="adj1" fmla="val -10765"/>
              <a:gd name="adj2" fmla="val 76758"/>
              <a:gd name="adj3" fmla="val 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Eredu hibridoak aukera du kasu bakoitzerako tresnarik </a:t>
            </a:r>
            <a:r>
              <a:rPr lang="es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eraginkorrenak </a:t>
            </a:r>
            <a:r>
              <a:rPr lang="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aukeratzeko eta, hala, irakaskuntza </a:t>
            </a:r>
            <a:r>
              <a:rPr lang="es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pertsonalizatuagoa</a:t>
            </a:r>
            <a:r>
              <a:rPr lang="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sustatzeko.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 title="109500318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8000" y="2222650"/>
            <a:ext cx="2649702" cy="264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523325" y="2021125"/>
            <a:ext cx="4657500" cy="18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●"/>
            </a:pP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Kontzentrazio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jarraitua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sustatzeko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tresna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ordezkaezina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izaten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jarraitzen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du.</a:t>
            </a:r>
            <a:endParaRPr sz="18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Titillium Web"/>
              <a:buChar char="●"/>
            </a:pP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Pentsamendua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egituratzen</a:t>
            </a:r>
            <a:r>
              <a:rPr lang="es-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 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eta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ikasitakoa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modu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ukigarri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eta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iraunkorrean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konektatzen</a:t>
            </a:r>
            <a:r>
              <a:rPr lang="es-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du</a:t>
            </a:r>
            <a:r>
              <a:rPr lang="es" sz="18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●"/>
            </a:pPr>
            <a:r>
              <a:rPr lang="es" sz="18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Memoria hobetzen du.</a:t>
            </a:r>
            <a:endParaRPr sz="18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523325" y="904625"/>
            <a:ext cx="5270700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Paperarekin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lan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egitearen</a:t>
            </a:r>
            <a:r>
              <a:rPr lang="es-ES" sz="25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ES" sz="2500" b="1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abantailak</a:t>
            </a:r>
            <a:endParaRPr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7089825" y="1473981"/>
            <a:ext cx="1839900" cy="1624851"/>
          </a:xfrm>
          <a:prstGeom prst="wedgeRoundRectCallout">
            <a:avLst>
              <a:gd name="adj1" fmla="val -44487"/>
              <a:gd name="adj2" fmla="val 95897"/>
              <a:gd name="adj3" fmla="val 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Paperaren moda ez da pasatzen: pentsatzen, gogoratzen eta patxadaz ikasten laguntzen du.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00" b="1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TEKNOLOGIA </a:t>
            </a:r>
            <a:r>
              <a:rPr lang="es" sz="26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ZENTZUZ</a:t>
            </a:r>
            <a:endParaRPr sz="26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7064475" y="238900"/>
            <a:ext cx="1839900" cy="11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ZURE IKASTETXEKO LOGOA</a:t>
            </a:r>
            <a:endParaRPr sz="18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2047</Words>
  <Application>Microsoft Macintosh PowerPoint</Application>
  <PresentationFormat>Presentación en pantalla (16:9)</PresentationFormat>
  <Paragraphs>251</Paragraphs>
  <Slides>36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Titillium Web</vt:lpstr>
      <vt:lpstr>Calibri</vt:lpstr>
      <vt:lpstr>Arial</vt:lpstr>
      <vt:lpstr>Barlow Condensed</vt:lpstr>
      <vt:lpstr>Simple Light</vt:lpstr>
      <vt:lpstr>TEKNOLOGIA 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ZENTZUA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  <vt:lpstr> TEKNOLOGIA ZENTZUZ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  ZENTZUZ</dc:title>
  <cp:lastModifiedBy>Amaia Jauregi</cp:lastModifiedBy>
  <cp:revision>60</cp:revision>
  <dcterms:modified xsi:type="dcterms:W3CDTF">2025-09-17T14:22:35Z</dcterms:modified>
</cp:coreProperties>
</file>